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4"/>
  </p:handoutMasterIdLst>
  <p:sldIdLst>
    <p:sldId id="375" r:id="rId2"/>
    <p:sldId id="511" r:id="rId3"/>
    <p:sldId id="513" r:id="rId4"/>
    <p:sldId id="514" r:id="rId5"/>
    <p:sldId id="515" r:id="rId6"/>
    <p:sldId id="516" r:id="rId7"/>
    <p:sldId id="512" r:id="rId8"/>
    <p:sldId id="517" r:id="rId9"/>
    <p:sldId id="518" r:id="rId10"/>
    <p:sldId id="519" r:id="rId11"/>
    <p:sldId id="520" r:id="rId12"/>
    <p:sldId id="3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436A4-95A0-4517-85AD-7207C2FCDC32}" v="3" dt="2022-09-14T11:48:43.0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FE9436A4-95A0-4517-85AD-7207C2FCDC32}"/>
    <pc:docChg chg="undo redo custSel addSld delSld modSld">
      <pc:chgData name="אלכס גורבצ'וב" userId="8459a7c7-b354-45d8-a56f-77640536e27f" providerId="ADAL" clId="{FE9436A4-95A0-4517-85AD-7207C2FCDC32}" dt="2022-09-14T12:15:13.776" v="252" actId="47"/>
      <pc:docMkLst>
        <pc:docMk/>
      </pc:docMkLst>
      <pc:sldChg chg="del">
        <pc:chgData name="אלכס גורבצ'וב" userId="8459a7c7-b354-45d8-a56f-77640536e27f" providerId="ADAL" clId="{FE9436A4-95A0-4517-85AD-7207C2FCDC32}" dt="2022-09-12T12:32:01.951" v="0" actId="47"/>
        <pc:sldMkLst>
          <pc:docMk/>
          <pc:sldMk cId="6745297" sldId="496"/>
        </pc:sldMkLst>
      </pc:sldChg>
      <pc:sldChg chg="del">
        <pc:chgData name="אלכס גורבצ'וב" userId="8459a7c7-b354-45d8-a56f-77640536e27f" providerId="ADAL" clId="{FE9436A4-95A0-4517-85AD-7207C2FCDC32}" dt="2022-09-12T12:32:01.951" v="0" actId="47"/>
        <pc:sldMkLst>
          <pc:docMk/>
          <pc:sldMk cId="442701445" sldId="497"/>
        </pc:sldMkLst>
      </pc:sldChg>
      <pc:sldChg chg="del">
        <pc:chgData name="אלכס גורבצ'וב" userId="8459a7c7-b354-45d8-a56f-77640536e27f" providerId="ADAL" clId="{FE9436A4-95A0-4517-85AD-7207C2FCDC32}" dt="2022-09-12T12:32:01.951" v="0" actId="47"/>
        <pc:sldMkLst>
          <pc:docMk/>
          <pc:sldMk cId="251317332" sldId="498"/>
        </pc:sldMkLst>
      </pc:sldChg>
      <pc:sldChg chg="del">
        <pc:chgData name="אלכס גורבצ'וב" userId="8459a7c7-b354-45d8-a56f-77640536e27f" providerId="ADAL" clId="{FE9436A4-95A0-4517-85AD-7207C2FCDC32}" dt="2022-09-12T12:32:01.951" v="0" actId="47"/>
        <pc:sldMkLst>
          <pc:docMk/>
          <pc:sldMk cId="719839431" sldId="499"/>
        </pc:sldMkLst>
      </pc:sldChg>
      <pc:sldChg chg="del">
        <pc:chgData name="אלכס גורבצ'וב" userId="8459a7c7-b354-45d8-a56f-77640536e27f" providerId="ADAL" clId="{FE9436A4-95A0-4517-85AD-7207C2FCDC32}" dt="2022-09-12T12:32:01.951" v="0" actId="47"/>
        <pc:sldMkLst>
          <pc:docMk/>
          <pc:sldMk cId="2136071554" sldId="500"/>
        </pc:sldMkLst>
      </pc:sldChg>
      <pc:sldChg chg="del">
        <pc:chgData name="אלכס גורבצ'וב" userId="8459a7c7-b354-45d8-a56f-77640536e27f" providerId="ADAL" clId="{FE9436A4-95A0-4517-85AD-7207C2FCDC32}" dt="2022-09-12T12:32:01.951" v="0" actId="47"/>
        <pc:sldMkLst>
          <pc:docMk/>
          <pc:sldMk cId="2436465156" sldId="501"/>
        </pc:sldMkLst>
      </pc:sldChg>
      <pc:sldChg chg="del">
        <pc:chgData name="אלכס גורבצ'וב" userId="8459a7c7-b354-45d8-a56f-77640536e27f" providerId="ADAL" clId="{FE9436A4-95A0-4517-85AD-7207C2FCDC32}" dt="2022-09-12T12:32:01.951" v="0" actId="47"/>
        <pc:sldMkLst>
          <pc:docMk/>
          <pc:sldMk cId="301807669" sldId="503"/>
        </pc:sldMkLst>
      </pc:sldChg>
      <pc:sldChg chg="del">
        <pc:chgData name="אלכס גורבצ'וב" userId="8459a7c7-b354-45d8-a56f-77640536e27f" providerId="ADAL" clId="{FE9436A4-95A0-4517-85AD-7207C2FCDC32}" dt="2022-09-12T12:32:01.951" v="0" actId="47"/>
        <pc:sldMkLst>
          <pc:docMk/>
          <pc:sldMk cId="3845557951" sldId="504"/>
        </pc:sldMkLst>
      </pc:sldChg>
      <pc:sldChg chg="del">
        <pc:chgData name="אלכס גורבצ'וב" userId="8459a7c7-b354-45d8-a56f-77640536e27f" providerId="ADAL" clId="{FE9436A4-95A0-4517-85AD-7207C2FCDC32}" dt="2022-09-12T12:32:01.951" v="0" actId="47"/>
        <pc:sldMkLst>
          <pc:docMk/>
          <pc:sldMk cId="3225374401" sldId="505"/>
        </pc:sldMkLst>
      </pc:sldChg>
      <pc:sldChg chg="del">
        <pc:chgData name="אלכס גורבצ'וב" userId="8459a7c7-b354-45d8-a56f-77640536e27f" providerId="ADAL" clId="{FE9436A4-95A0-4517-85AD-7207C2FCDC32}" dt="2022-09-12T12:32:01.951" v="0" actId="47"/>
        <pc:sldMkLst>
          <pc:docMk/>
          <pc:sldMk cId="2633005828" sldId="506"/>
        </pc:sldMkLst>
      </pc:sldChg>
      <pc:sldChg chg="del">
        <pc:chgData name="אלכס גורבצ'וב" userId="8459a7c7-b354-45d8-a56f-77640536e27f" providerId="ADAL" clId="{FE9436A4-95A0-4517-85AD-7207C2FCDC32}" dt="2022-09-12T12:32:01.951" v="0" actId="47"/>
        <pc:sldMkLst>
          <pc:docMk/>
          <pc:sldMk cId="2230233800" sldId="507"/>
        </pc:sldMkLst>
      </pc:sldChg>
      <pc:sldChg chg="del">
        <pc:chgData name="אלכס גורבצ'וב" userId="8459a7c7-b354-45d8-a56f-77640536e27f" providerId="ADAL" clId="{FE9436A4-95A0-4517-85AD-7207C2FCDC32}" dt="2022-09-12T12:32:01.951" v="0" actId="47"/>
        <pc:sldMkLst>
          <pc:docMk/>
          <pc:sldMk cId="2762061807" sldId="508"/>
        </pc:sldMkLst>
      </pc:sldChg>
      <pc:sldChg chg="del">
        <pc:chgData name="אלכס גורבצ'וב" userId="8459a7c7-b354-45d8-a56f-77640536e27f" providerId="ADAL" clId="{FE9436A4-95A0-4517-85AD-7207C2FCDC32}" dt="2022-09-12T12:32:01.951" v="0" actId="47"/>
        <pc:sldMkLst>
          <pc:docMk/>
          <pc:sldMk cId="2543277166" sldId="509"/>
        </pc:sldMkLst>
      </pc:sldChg>
      <pc:sldChg chg="del">
        <pc:chgData name="אלכס גורבצ'וב" userId="8459a7c7-b354-45d8-a56f-77640536e27f" providerId="ADAL" clId="{FE9436A4-95A0-4517-85AD-7207C2FCDC32}" dt="2022-09-12T12:32:01.951" v="0" actId="47"/>
        <pc:sldMkLst>
          <pc:docMk/>
          <pc:sldMk cId="3852715868" sldId="510"/>
        </pc:sldMkLst>
      </pc:sldChg>
      <pc:sldChg chg="addSp delSp modSp add del mod">
        <pc:chgData name="אלכס גורבצ'וב" userId="8459a7c7-b354-45d8-a56f-77640536e27f" providerId="ADAL" clId="{FE9436A4-95A0-4517-85AD-7207C2FCDC32}" dt="2022-09-14T12:15:13.776" v="252" actId="47"/>
        <pc:sldMkLst>
          <pc:docMk/>
          <pc:sldMk cId="3051466074" sldId="521"/>
        </pc:sldMkLst>
        <pc:spChg chg="mod">
          <ac:chgData name="אלכס גורבצ'וב" userId="8459a7c7-b354-45d8-a56f-77640536e27f" providerId="ADAL" clId="{FE9436A4-95A0-4517-85AD-7207C2FCDC32}" dt="2022-09-14T11:55:47.211" v="154" actId="6549"/>
          <ac:spMkLst>
            <pc:docMk/>
            <pc:sldMk cId="3051466074" sldId="521"/>
            <ac:spMk id="9" creationId="{0AD16726-3C21-C04F-83A6-F10CC5F0A22E}"/>
          </ac:spMkLst>
        </pc:spChg>
        <pc:picChg chg="add">
          <ac:chgData name="אלכס גורבצ'וב" userId="8459a7c7-b354-45d8-a56f-77640536e27f" providerId="ADAL" clId="{FE9436A4-95A0-4517-85AD-7207C2FCDC32}" dt="2022-09-14T11:48:47.588" v="28" actId="22"/>
          <ac:picMkLst>
            <pc:docMk/>
            <pc:sldMk cId="3051466074" sldId="521"/>
            <ac:picMk id="4" creationId="{9C1AEE87-FD50-573B-848B-145BCEF22F55}"/>
          </ac:picMkLst>
        </pc:picChg>
        <pc:picChg chg="del mod">
          <ac:chgData name="אלכס גורבצ'וב" userId="8459a7c7-b354-45d8-a56f-77640536e27f" providerId="ADAL" clId="{FE9436A4-95A0-4517-85AD-7207C2FCDC32}" dt="2022-09-14T11:48:43.048" v="27" actId="478"/>
          <ac:picMkLst>
            <pc:docMk/>
            <pc:sldMk cId="3051466074" sldId="521"/>
            <ac:picMk id="1026" creationId="{55DB808B-9941-A7A1-8099-A8F3F100EE1F}"/>
          </ac:picMkLst>
        </pc:picChg>
      </pc:sldChg>
      <pc:sldChg chg="modSp add del mod">
        <pc:chgData name="אלכס גורבצ'וב" userId="8459a7c7-b354-45d8-a56f-77640536e27f" providerId="ADAL" clId="{FE9436A4-95A0-4517-85AD-7207C2FCDC32}" dt="2022-09-14T12:15:13.776" v="252" actId="47"/>
        <pc:sldMkLst>
          <pc:docMk/>
          <pc:sldMk cId="3403092877" sldId="522"/>
        </pc:sldMkLst>
        <pc:spChg chg="mod">
          <ac:chgData name="אלכס גורבצ'וב" userId="8459a7c7-b354-45d8-a56f-77640536e27f" providerId="ADAL" clId="{FE9436A4-95A0-4517-85AD-7207C2FCDC32}" dt="2022-09-14T12:02:02.780" v="251" actId="12"/>
          <ac:spMkLst>
            <pc:docMk/>
            <pc:sldMk cId="3403092877" sldId="522"/>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9/14/2022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9/14/2022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דוגמאות לסוגי בדיקות לא 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אימות (</a:t>
            </a:r>
            <a:r>
              <a:rPr lang="en-US" sz="1200" dirty="0">
                <a:latin typeface="Arial" panose="020B0604020202020204" pitchFamily="34" charset="0"/>
                <a:cs typeface="Arial" panose="020B0604020202020204" pitchFamily="34" charset="0"/>
              </a:rPr>
              <a:t>Confirmation testing</a:t>
            </a:r>
            <a:r>
              <a:rPr lang="he-IL" sz="1200" dirty="0">
                <a:latin typeface="Arial" panose="020B0604020202020204" pitchFamily="34" charset="0"/>
                <a:cs typeface="Arial" panose="020B0604020202020204" pitchFamily="34" charset="0"/>
              </a:rPr>
              <a:t>). מטרת הבדיקה לאשר את הטיפול שבוצע בתוכנה לאחר תיקון תקלה - יש לבדוק את כל מקרי הבדיקה שנכשלו עקב התקלה (</a:t>
            </a:r>
            <a:r>
              <a:rPr lang="en-US" sz="1200" dirty="0">
                <a:latin typeface="Arial" panose="020B0604020202020204" pitchFamily="34" charset="0"/>
                <a:cs typeface="Arial" panose="020B0604020202020204" pitchFamily="34" charset="0"/>
              </a:rPr>
              <a:t>retest</a:t>
            </a:r>
            <a:r>
              <a:rPr lang="he-IL" sz="1200" dirty="0">
                <a:latin typeface="Arial" panose="020B0604020202020204" pitchFamily="34" charset="0"/>
                <a:cs typeface="Arial" panose="020B0604020202020204" pitchFamily="34" charset="0"/>
              </a:rPr>
              <a:t>) מחדש בגרסת התוכנה החדשה. ניתן להכניס בדיקות נוספות במקרים בהם התקלה הייתה חוסר פונקציונליות. יש לבצע מחדש את כל  צעדים לשחזר את התקלה/הכישלון על גרסת התוכנה החדשה. מטרת בדיקת האישור היא לוודא  התקלה המקורית תוקנה בהצלחה.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בדיקת נסיגה (</a:t>
            </a:r>
            <a:r>
              <a:rPr lang="en-US" sz="1200" dirty="0">
                <a:latin typeface="Arial" panose="020B0604020202020204" pitchFamily="34" charset="0"/>
                <a:cs typeface="Arial" panose="020B0604020202020204" pitchFamily="34" charset="0"/>
              </a:rPr>
              <a:t>Regression testing</a:t>
            </a:r>
            <a:r>
              <a:rPr lang="he-IL" sz="1200" dirty="0">
                <a:latin typeface="Arial" panose="020B0604020202020204" pitchFamily="34" charset="0"/>
                <a:cs typeface="Arial" panose="020B0604020202020204" pitchFamily="34" charset="0"/>
              </a:rPr>
              <a:t>). שינוי שבוצע בחלק אחד של הקוד, בין אם תיקון או שינוי, עלול להשפיע בטעות על התנהגותם של חלקים אחרים של הקוד (בתוך אותו רכיב, ברכיבים אחרים של אותה מערכת, במערכות אחרות). בבדיקות רגרסיה אנחנו נבצע הרצה על כל מה שלא השתנה כדי לאתר תופעות לוואי בלתי רצויות כאלה. בשל האופי המתפתח של המערכת, בדיקה ואישור רגרסיה הם שובים מאוד</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80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דוגמאות לסוגי בדיקות לא 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שפיות. בדיקות המבוצעות לפני מעבר המערכת לסביבת הבדיקות על מנת לוודא שהגרסה</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התקבלה במלואה והסביבה מוכנה ומתאימה לתחילת סבב הבדיקות.</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בדיקות אילו כוללות בדיקות </a:t>
            </a:r>
            <a:r>
              <a:rPr lang="en-US" sz="1200" dirty="0">
                <a:latin typeface="Arial" panose="020B0604020202020204" pitchFamily="34" charset="0"/>
                <a:cs typeface="Arial" panose="020B0604020202020204" pitchFamily="34" charset="0"/>
              </a:rPr>
              <a:t>E</a:t>
            </a:r>
            <a:r>
              <a:rPr lang="he-IL" sz="12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E</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End to End</a:t>
            </a:r>
            <a:r>
              <a:rPr lang="he-IL" sz="1200" dirty="0">
                <a:latin typeface="Arial" panose="020B0604020202020204" pitchFamily="34" charset="0"/>
                <a:cs typeface="Arial" panose="020B0604020202020204" pitchFamily="34" charset="0"/>
              </a:rPr>
              <a:t>) המשלבות בד"כ מספר רכיבים. אימות עדכון הגרסה בבסיס הנתונים ובשרת המחשב המרכזי, מחשב הביניים ובשרת הקצה. כולל שינויים סביבתיים, כגון: ארכיטקטורה, אבטחת מידע. </a:t>
            </a:r>
            <a:r>
              <a:rPr lang="he-IL" sz="1200" b="1" dirty="0">
                <a:latin typeface="Arial" panose="020B0604020202020204" pitchFamily="34" charset="0"/>
                <a:cs typeface="Arial" panose="020B0604020202020204" pitchFamily="34" charset="0"/>
              </a:rPr>
              <a:t>בדיקות השפיות ימשכו לרוב מספר שעות בלבד ויתבססו לרוב על תרחישי בדיקות הרגרסיה</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7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הגישה לבדיקות אלו היא גישת הקופסה הלבנה: רואים בדיוק </a:t>
            </a:r>
            <a:r>
              <a:rPr lang="he-IL" sz="1200" b="1" u="sng" dirty="0">
                <a:latin typeface="Arial" panose="020B0604020202020204" pitchFamily="34" charset="0"/>
                <a:cs typeface="Arial" panose="020B0604020202020204" pitchFamily="34" charset="0"/>
              </a:rPr>
              <a:t>איך</a:t>
            </a:r>
            <a:r>
              <a:rPr lang="he-IL" sz="1200" dirty="0">
                <a:latin typeface="Arial" panose="020B0604020202020204" pitchFamily="34" charset="0"/>
                <a:cs typeface="Arial" panose="020B0604020202020204" pitchFamily="34" charset="0"/>
              </a:rPr>
              <a:t> המערכת עובדת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 חשבו על קופסה שבתוכה יש מבוך ובשני קצותיה של פתחים. בבדיקות קופסה שחורה נכניס כדור מפתח אחד ונבדוק האם הוא יוצא מהצד השני. בבדיקות קופסה לבנה נעקוב אחר מהלך הכדור במבוך בתוך הקופסה.</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916058" y="3020806"/>
            <a:ext cx="4230936" cy="220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57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השוואה בין בדיקות קופסה שחורה ובדיקות קופסה לבנה</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916059" y="3020806"/>
            <a:ext cx="4230934" cy="22044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CF3A647-06D0-973F-786E-1089ADEE9885}"/>
              </a:ext>
            </a:extLst>
          </p:cNvPr>
          <p:cNvGraphicFramePr>
            <a:graphicFrameLocks noGrp="1"/>
          </p:cNvGraphicFramePr>
          <p:nvPr>
            <p:extLst>
              <p:ext uri="{D42A27DB-BD31-4B8C-83A1-F6EECF244321}">
                <p14:modId xmlns:p14="http://schemas.microsoft.com/office/powerpoint/2010/main" val="3499399186"/>
              </p:ext>
            </p:extLst>
          </p:nvPr>
        </p:nvGraphicFramePr>
        <p:xfrm>
          <a:off x="5477855" y="3606965"/>
          <a:ext cx="6283839" cy="2310804"/>
        </p:xfrm>
        <a:graphic>
          <a:graphicData uri="http://schemas.openxmlformats.org/drawingml/2006/table">
            <a:tbl>
              <a:tblPr firstRow="1" bandRow="1">
                <a:tableStyleId>{5C22544A-7EE6-4342-B048-85BDC9FD1C3A}</a:tableStyleId>
              </a:tblPr>
              <a:tblGrid>
                <a:gridCol w="2094613">
                  <a:extLst>
                    <a:ext uri="{9D8B030D-6E8A-4147-A177-3AD203B41FA5}">
                      <a16:colId xmlns:a16="http://schemas.microsoft.com/office/drawing/2014/main" val="1800110434"/>
                    </a:ext>
                  </a:extLst>
                </a:gridCol>
                <a:gridCol w="2094613">
                  <a:extLst>
                    <a:ext uri="{9D8B030D-6E8A-4147-A177-3AD203B41FA5}">
                      <a16:colId xmlns:a16="http://schemas.microsoft.com/office/drawing/2014/main" val="2523383849"/>
                    </a:ext>
                  </a:extLst>
                </a:gridCol>
                <a:gridCol w="2094613">
                  <a:extLst>
                    <a:ext uri="{9D8B030D-6E8A-4147-A177-3AD203B41FA5}">
                      <a16:colId xmlns:a16="http://schemas.microsoft.com/office/drawing/2014/main" val="1390339056"/>
                    </a:ext>
                  </a:extLst>
                </a:gridCol>
              </a:tblGrid>
              <a:tr h="385134">
                <a:tc>
                  <a:txBody>
                    <a:bodyPr/>
                    <a:lstStyle/>
                    <a:p>
                      <a:pPr algn="ctr"/>
                      <a:r>
                        <a:rPr lang="he-IL" sz="1200" b="1" i="0" u="none" strike="noStrike" baseline="0" dirty="0">
                          <a:latin typeface="Arial-BoldMT"/>
                        </a:rPr>
                        <a:t>קופסה שחורה</a:t>
                      </a:r>
                      <a:endParaRPr lang="en-US" dirty="0"/>
                    </a:p>
                  </a:txBody>
                  <a:tcPr/>
                </a:tc>
                <a:tc>
                  <a:txBody>
                    <a:bodyPr/>
                    <a:lstStyle/>
                    <a:p>
                      <a:pPr algn="ctr"/>
                      <a:r>
                        <a:rPr lang="he-IL" sz="1200" b="1" i="0" u="none" strike="noStrike" baseline="0" dirty="0">
                          <a:latin typeface="Arial-BoldMT"/>
                        </a:rPr>
                        <a:t>קופסה לבנה</a:t>
                      </a:r>
                      <a:endParaRPr lang="en-US" dirty="0"/>
                    </a:p>
                  </a:txBody>
                  <a:tcPr/>
                </a:tc>
                <a:tc>
                  <a:txBody>
                    <a:bodyPr/>
                    <a:lstStyle/>
                    <a:p>
                      <a:pPr algn="ctr"/>
                      <a:endParaRPr lang="en-US" dirty="0"/>
                    </a:p>
                  </a:txBody>
                  <a:tcPr/>
                </a:tc>
                <a:extLst>
                  <a:ext uri="{0D108BD9-81ED-4DB2-BD59-A6C34878D82A}">
                    <a16:rowId xmlns:a16="http://schemas.microsoft.com/office/drawing/2014/main" val="763714310"/>
                  </a:ext>
                </a:extLst>
              </a:tr>
              <a:tr h="385134">
                <a:tc>
                  <a:txBody>
                    <a:bodyPr/>
                    <a:lstStyle/>
                    <a:p>
                      <a:pPr algn="ctr" rtl="1"/>
                      <a:r>
                        <a:rPr lang="he-IL" sz="1100" b="0" i="0" u="none" strike="noStrike" kern="1200" baseline="0" dirty="0">
                          <a:solidFill>
                            <a:schemeClr val="dk1"/>
                          </a:solidFill>
                          <a:latin typeface="+mn-lt"/>
                          <a:ea typeface="+mn-ea"/>
                          <a:cs typeface="+mn-cs"/>
                        </a:rPr>
                        <a:t>פונקציונליות</a:t>
                      </a:r>
                      <a:endParaRPr lang="en-US" sz="900" dirty="0"/>
                    </a:p>
                  </a:txBody>
                  <a:tcPr/>
                </a:tc>
                <a:tc>
                  <a:txBody>
                    <a:bodyPr/>
                    <a:lstStyle/>
                    <a:p>
                      <a:pPr algn="ctr"/>
                      <a:r>
                        <a:rPr lang="he-IL" sz="1100" b="0" dirty="0"/>
                        <a:t>מבניות</a:t>
                      </a:r>
                      <a:endParaRPr lang="en-US" sz="1100" b="0" dirty="0"/>
                    </a:p>
                  </a:txBody>
                  <a:tcPr/>
                </a:tc>
                <a:tc>
                  <a:txBody>
                    <a:bodyPr/>
                    <a:lstStyle/>
                    <a:p>
                      <a:pPr algn="ctr"/>
                      <a:r>
                        <a:rPr lang="he-IL" sz="1200" b="1" dirty="0"/>
                        <a:t>סוג</a:t>
                      </a:r>
                      <a:endParaRPr lang="en-US" sz="1200" b="1" dirty="0"/>
                    </a:p>
                  </a:txBody>
                  <a:tcPr/>
                </a:tc>
                <a:extLst>
                  <a:ext uri="{0D108BD9-81ED-4DB2-BD59-A6C34878D82A}">
                    <a16:rowId xmlns:a16="http://schemas.microsoft.com/office/drawing/2014/main" val="1588886491"/>
                  </a:ext>
                </a:extLst>
              </a:tr>
              <a:tr h="385134">
                <a:tc>
                  <a:txBody>
                    <a:bodyPr/>
                    <a:lstStyle/>
                    <a:p>
                      <a:pPr algn="ctr" rtl="1"/>
                      <a:r>
                        <a:rPr lang="he-IL" sz="1100" b="0" i="0" u="none" strike="noStrike" kern="1200" baseline="0" dirty="0">
                          <a:solidFill>
                            <a:schemeClr val="dk1"/>
                          </a:solidFill>
                          <a:latin typeface="+mn-lt"/>
                          <a:ea typeface="+mn-ea"/>
                          <a:cs typeface="+mn-cs"/>
                        </a:rPr>
                        <a:t>ממשק משתמש, תכנית, פונקציה</a:t>
                      </a:r>
                      <a:endParaRPr lang="en-US" sz="900" dirty="0"/>
                    </a:p>
                  </a:txBody>
                  <a:tcPr/>
                </a:tc>
                <a:tc>
                  <a:txBody>
                    <a:bodyPr/>
                    <a:lstStyle/>
                    <a:p>
                      <a:pPr algn="ctr"/>
                      <a:r>
                        <a:rPr lang="he-IL" sz="1100" b="0" dirty="0"/>
                        <a:t>קוד המערכת</a:t>
                      </a:r>
                      <a:endParaRPr lang="en-US" sz="1100" b="0" dirty="0"/>
                    </a:p>
                  </a:txBody>
                  <a:tcPr/>
                </a:tc>
                <a:tc>
                  <a:txBody>
                    <a:bodyPr/>
                    <a:lstStyle/>
                    <a:p>
                      <a:pPr algn="ctr"/>
                      <a:r>
                        <a:rPr lang="he-IL" sz="1200" b="1" dirty="0"/>
                        <a:t>האובייקט הנבדק</a:t>
                      </a:r>
                      <a:endParaRPr lang="en-US" sz="1200" b="1" dirty="0"/>
                    </a:p>
                  </a:txBody>
                  <a:tcPr/>
                </a:tc>
                <a:extLst>
                  <a:ext uri="{0D108BD9-81ED-4DB2-BD59-A6C34878D82A}">
                    <a16:rowId xmlns:a16="http://schemas.microsoft.com/office/drawing/2014/main" val="3618963168"/>
                  </a:ext>
                </a:extLst>
              </a:tr>
              <a:tr h="385134">
                <a:tc>
                  <a:txBody>
                    <a:bodyPr/>
                    <a:lstStyle/>
                    <a:p>
                      <a:pPr algn="ctr" rtl="1"/>
                      <a:r>
                        <a:rPr lang="he-IL" sz="1100" b="0" i="0" u="none" strike="noStrike" kern="1200" baseline="0" dirty="0">
                          <a:solidFill>
                            <a:schemeClr val="dk1"/>
                          </a:solidFill>
                          <a:latin typeface="+mn-lt"/>
                          <a:ea typeface="+mn-ea"/>
                          <a:cs typeface="+mn-cs"/>
                        </a:rPr>
                        <a:t>בודק ייעודי</a:t>
                      </a:r>
                      <a:endParaRPr lang="en-US" sz="900" dirty="0"/>
                    </a:p>
                  </a:txBody>
                  <a:tcPr/>
                </a:tc>
                <a:tc>
                  <a:txBody>
                    <a:bodyPr/>
                    <a:lstStyle/>
                    <a:p>
                      <a:pPr algn="ctr"/>
                      <a:r>
                        <a:rPr lang="he-IL" sz="1100" b="0" dirty="0"/>
                        <a:t>מפתח</a:t>
                      </a:r>
                      <a:endParaRPr lang="en-US" sz="1100" b="0" dirty="0"/>
                    </a:p>
                  </a:txBody>
                  <a:tcPr/>
                </a:tc>
                <a:tc>
                  <a:txBody>
                    <a:bodyPr/>
                    <a:lstStyle/>
                    <a:p>
                      <a:pPr algn="ctr"/>
                      <a:r>
                        <a:rPr lang="he-IL" sz="1200" b="1" dirty="0"/>
                        <a:t>גורם מבצע</a:t>
                      </a:r>
                      <a:endParaRPr lang="en-US" sz="1200" b="1" dirty="0"/>
                    </a:p>
                  </a:txBody>
                  <a:tcPr/>
                </a:tc>
                <a:extLst>
                  <a:ext uri="{0D108BD9-81ED-4DB2-BD59-A6C34878D82A}">
                    <a16:rowId xmlns:a16="http://schemas.microsoft.com/office/drawing/2014/main" val="2382574055"/>
                  </a:ext>
                </a:extLst>
              </a:tr>
              <a:tr h="385134">
                <a:tc>
                  <a:txBody>
                    <a:bodyPr/>
                    <a:lstStyle/>
                    <a:p>
                      <a:pPr algn="ctr" rtl="1"/>
                      <a:r>
                        <a:rPr lang="he-IL" sz="1100" b="0" i="0" u="none" strike="noStrike" kern="1200" baseline="0" dirty="0">
                          <a:solidFill>
                            <a:schemeClr val="dk1"/>
                          </a:solidFill>
                          <a:latin typeface="+mn-lt"/>
                          <a:ea typeface="+mn-ea"/>
                          <a:cs typeface="+mn-cs"/>
                        </a:rPr>
                        <a:t>בדיקות מערכת, בדיקות קבלה</a:t>
                      </a:r>
                      <a:endParaRPr lang="en-US" sz="900" dirty="0"/>
                    </a:p>
                  </a:txBody>
                  <a:tcPr/>
                </a:tc>
                <a:tc>
                  <a:txBody>
                    <a:bodyPr/>
                    <a:lstStyle/>
                    <a:p>
                      <a:pPr algn="ctr"/>
                      <a:r>
                        <a:rPr lang="he-IL" sz="1100" b="0" dirty="0"/>
                        <a:t>יחידה, תת-מערכת</a:t>
                      </a:r>
                      <a:endParaRPr lang="en-US" sz="1100" b="0" dirty="0"/>
                    </a:p>
                  </a:txBody>
                  <a:tcPr/>
                </a:tc>
                <a:tc>
                  <a:txBody>
                    <a:bodyPr/>
                    <a:lstStyle/>
                    <a:p>
                      <a:pPr algn="ctr"/>
                      <a:r>
                        <a:rPr lang="he-IL" sz="1200" b="1" dirty="0"/>
                        <a:t>רמות בדיקה</a:t>
                      </a:r>
                      <a:endParaRPr lang="en-US" sz="1200" b="1" dirty="0"/>
                    </a:p>
                  </a:txBody>
                  <a:tcPr/>
                </a:tc>
                <a:extLst>
                  <a:ext uri="{0D108BD9-81ED-4DB2-BD59-A6C34878D82A}">
                    <a16:rowId xmlns:a16="http://schemas.microsoft.com/office/drawing/2014/main" val="3401308488"/>
                  </a:ext>
                </a:extLst>
              </a:tr>
              <a:tr h="385134">
                <a:tc>
                  <a:txBody>
                    <a:bodyPr/>
                    <a:lstStyle/>
                    <a:p>
                      <a:pPr algn="ctr" rtl="1"/>
                      <a:r>
                        <a:rPr lang="he-IL" sz="1100" b="0" i="0" u="none" strike="noStrike" kern="1200" baseline="0" dirty="0">
                          <a:solidFill>
                            <a:schemeClr val="dk1"/>
                          </a:solidFill>
                          <a:latin typeface="+mn-lt"/>
                          <a:ea typeface="+mn-ea"/>
                          <a:cs typeface="+mn-cs"/>
                        </a:rPr>
                        <a:t>אפקטיבי במהלך כל שלבי הפרויקט</a:t>
                      </a:r>
                      <a:endParaRPr lang="en-US" sz="900" dirty="0"/>
                    </a:p>
                  </a:txBody>
                  <a:tcPr/>
                </a:tc>
                <a:tc>
                  <a:txBody>
                    <a:bodyPr/>
                    <a:lstStyle/>
                    <a:p>
                      <a:pPr algn="ctr"/>
                      <a:r>
                        <a:rPr lang="he-IL" sz="1100" b="0" dirty="0"/>
                        <a:t>אפקטיבי בתחילת הפרויקט</a:t>
                      </a:r>
                      <a:endParaRPr lang="en-US" sz="1100" b="0" dirty="0"/>
                    </a:p>
                  </a:txBody>
                  <a:tcPr/>
                </a:tc>
                <a:tc>
                  <a:txBody>
                    <a:bodyPr/>
                    <a:lstStyle/>
                    <a:p>
                      <a:pPr algn="ctr"/>
                      <a:r>
                        <a:rPr lang="he-IL" sz="1200" b="1" dirty="0"/>
                        <a:t>שלב בפרויקט</a:t>
                      </a:r>
                      <a:endParaRPr lang="en-US" sz="1200" b="1" dirty="0"/>
                    </a:p>
                  </a:txBody>
                  <a:tcPr/>
                </a:tc>
                <a:extLst>
                  <a:ext uri="{0D108BD9-81ED-4DB2-BD59-A6C34878D82A}">
                    <a16:rowId xmlns:a16="http://schemas.microsoft.com/office/drawing/2014/main" val="1348825347"/>
                  </a:ext>
                </a:extLst>
              </a:tr>
            </a:tbl>
          </a:graphicData>
        </a:graphic>
      </p:graphicFrame>
    </p:spTree>
    <p:extLst>
      <p:ext uri="{BB962C8B-B14F-4D97-AF65-F5344CB8AC3E}">
        <p14:creationId xmlns:p14="http://schemas.microsoft.com/office/powerpoint/2010/main" val="172629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רמות הבדיקה</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ניתן לבצע ברמות הבדיקה השונות. לרוב מבוצעים בבדיקות יחידה, בדיקות רכיבים ובדיקות אינטגרציה.</a:t>
            </a:r>
          </a:p>
          <a:p>
            <a:pPr algn="r" rtl="1">
              <a:lnSpc>
                <a:spcPct val="150000"/>
              </a:lnSpc>
            </a:pPr>
            <a:r>
              <a:rPr lang="he-IL" sz="1200" dirty="0">
                <a:latin typeface="Arial" panose="020B0604020202020204" pitchFamily="34" charset="0"/>
                <a:cs typeface="Arial" panose="020B0604020202020204" pitchFamily="34" charset="0"/>
              </a:rPr>
              <a:t> הבדיקות מתבססות על הארכיטקטורה של המערכת, ממשקי המערכת (בין הרכיבים וממשקים חיצוניים).</a:t>
            </a:r>
          </a:p>
          <a:p>
            <a:pPr algn="r" rtl="1">
              <a:lnSpc>
                <a:spcPct val="150000"/>
              </a:lnSpc>
            </a:pPr>
            <a:r>
              <a:rPr lang="he-IL" sz="1200" dirty="0">
                <a:latin typeface="Arial" panose="020B0604020202020204" pitchFamily="34" charset="0"/>
                <a:cs typeface="Arial" panose="020B0604020202020204" pitchFamily="34" charset="0"/>
              </a:rPr>
              <a:t>בבדיקות מערכת ובבדיקות קבלה ניתן לבצע בדיקות מבניות מעל מודלים עסקיים או תרשים תפריטים: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נבדוק שכל התהליכים מתבצעים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נבדוק שכל בחירה מגיעה למקום הנכון</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844297"/>
            <a:ext cx="2106833" cy="256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357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מדידה - כיסוי קוד</a:t>
            </a:r>
          </a:p>
          <a:p>
            <a:pPr algn="r" rtl="1">
              <a:lnSpc>
                <a:spcPct val="150000"/>
              </a:lnSpc>
            </a:pPr>
            <a:r>
              <a:rPr lang="he-IL" sz="1200" dirty="0">
                <a:latin typeface="Arial" panose="020B0604020202020204" pitchFamily="34" charset="0"/>
                <a:cs typeface="Arial" panose="020B0604020202020204" pitchFamily="34" charset="0"/>
              </a:rPr>
              <a:t>בדיקות קופסה לבנה ניתן למדוד באמצעות בדיקת רכיב המערכת בהתבסס על המבנה הפנימי של הרכיב (מבנה הקוד). כיסוי הוא המידה באחוזים בה המבנה נבדק. חישוב הכיסוי:</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לדוגמה:</a:t>
            </a:r>
            <a:r>
              <a:rPr lang="he-IL" sz="1200" dirty="0">
                <a:latin typeface="Arial" panose="020B0604020202020204" pitchFamily="34" charset="0"/>
                <a:cs typeface="Arial" panose="020B0604020202020204" pitchFamily="34" charset="0"/>
              </a:rPr>
              <a:t> אם בקיר הלבנים יש 100 לבנים, מתוכן 75 נבדקו כדי לוודא שהלבנים שלמות, מה אחוז הכיסוי? (75% מכלל הקיר כולו).</a:t>
            </a:r>
          </a:p>
          <a:p>
            <a:pPr algn="r" rtl="1">
              <a:lnSpc>
                <a:spcPct val="150000"/>
              </a:lnSpc>
            </a:pPr>
            <a:r>
              <a:rPr lang="he-IL" sz="1200" dirty="0">
                <a:latin typeface="Arial" panose="020B0604020202020204" pitchFamily="34" charset="0"/>
                <a:cs typeface="Arial" panose="020B0604020202020204" pitchFamily="34" charset="0"/>
              </a:rPr>
              <a:t>בקוד ניתן לבדוק הצהרות, החלטות או רכיבי תנאים. רצוי להשתמש בבדיקות מבניות לאחר בדיקות מבוססות מפרטים כדי לעזור בהערכת מידת הכיסוי המבני.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844297"/>
            <a:ext cx="2106833" cy="25642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B29FAAF-4FB5-0579-735E-36F1043EBB24}"/>
              </a:ext>
            </a:extLst>
          </p:cNvPr>
          <p:cNvPicPr>
            <a:picLocks noChangeAspect="1"/>
          </p:cNvPicPr>
          <p:nvPr/>
        </p:nvPicPr>
        <p:blipFill>
          <a:blip r:embed="rId5"/>
          <a:stretch>
            <a:fillRect/>
          </a:stretch>
        </p:blipFill>
        <p:spPr>
          <a:xfrm>
            <a:off x="6910742" y="3957835"/>
            <a:ext cx="301942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97032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ידע נדרש </a:t>
            </a:r>
          </a:p>
          <a:p>
            <a:pPr algn="r" rtl="1">
              <a:lnSpc>
                <a:spcPct val="150000"/>
              </a:lnSpc>
            </a:pPr>
            <a:r>
              <a:rPr lang="he-IL" sz="1200" dirty="0">
                <a:latin typeface="Arial" panose="020B0604020202020204" pitchFamily="34" charset="0"/>
                <a:cs typeface="Arial" panose="020B0604020202020204" pitchFamily="34" charset="0"/>
              </a:rPr>
              <a:t>תכנון וביצוע בדיקות מבניות יכולות להצריך כישורים מיוחדים: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אופן בניית הקוד (למשל, שימוש בכלי כיסוי 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כיצד מאוחסנים נתונים (לדוגמה, כדי להעריך שאילתות אפשריות למסד נתונים)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כיצד להשתמש בכלי כיסוי קוד וכיצד לפרש נכון את התוצאות שלהם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844297"/>
            <a:ext cx="2106833" cy="256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601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כאשר מתבצעים שינויים במערכת</a:t>
            </a:r>
            <a:r>
              <a:rPr lang="ru-RU"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כדי לתקן תקלה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הוספת פונקציונליות חדשה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שינוי בפונקציונליות קיימת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יש לבצע בדיקה כדי לוודא שהשינויים: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תיקנו את התקלה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יישמו את הפונקציונליות בצורה נכונה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גרמו לתוצאות שליליות בלתי צפויות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785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מתי</a:t>
            </a:r>
            <a:r>
              <a:rPr lang="ru-RU"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מבצעים?</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לאחר הכנסת המערכת לייצור, המערכת מתחילה את חייה האמיתיים. היא אמורה לעבוד ב"עולם האמיתי" במשך שנים רבות</a:t>
            </a:r>
          </a:p>
          <a:p>
            <a:pPr algn="r" rtl="1">
              <a:lnSpc>
                <a:spcPct val="150000"/>
              </a:lnSpc>
            </a:pPr>
            <a:r>
              <a:rPr lang="he-IL" sz="1200" dirty="0">
                <a:latin typeface="Arial" panose="020B0604020202020204" pitchFamily="34" charset="0"/>
                <a:cs typeface="Arial" panose="020B0604020202020204" pitchFamily="34" charset="0"/>
              </a:rPr>
              <a:t>במהלך השנים צריך לבצע שינויים בתוכנה ו/או בסביבה: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שינויי תוכנה כגון תיקוני תקלות, פיתוח דרישות חדשות (</a:t>
            </a:r>
            <a:r>
              <a:rPr lang="en-US" sz="1200" dirty="0">
                <a:latin typeface="Arial" panose="020B0604020202020204" pitchFamily="34" charset="0"/>
                <a:cs typeface="Arial" panose="020B0604020202020204" pitchFamily="34" charset="0"/>
              </a:rPr>
              <a:t>New functionality</a:t>
            </a:r>
            <a:r>
              <a:rPr lang="he-IL" sz="1200" dirty="0">
                <a:latin typeface="Arial" panose="020B0604020202020204" pitchFamily="34" charset="0"/>
                <a:cs typeface="Arial" panose="020B0604020202020204" pitchFamily="34" charset="0"/>
              </a:rPr>
              <a:t>) התאמות לתוכנה צד ג'</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שינויים לסביבה כגון</a:t>
            </a:r>
            <a:r>
              <a:rPr lang="en-US" sz="1200" dirty="0">
                <a:latin typeface="Arial" panose="020B0604020202020204" pitchFamily="34" charset="0"/>
                <a:cs typeface="Arial" panose="020B0604020202020204" pitchFamily="34" charset="0"/>
              </a:rPr>
              <a:t>upgrade </a:t>
            </a:r>
            <a:r>
              <a:rPr lang="he-IL" sz="1200" dirty="0">
                <a:latin typeface="Arial" panose="020B0604020202020204" pitchFamily="34" charset="0"/>
                <a:cs typeface="Arial" panose="020B0604020202020204" pitchFamily="34" charset="0"/>
              </a:rPr>
              <a:t> לחומרה חדשה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הסבת נתונים ממערכת קודמת למערכת החדשה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ממשקים חדשים לצד ג</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284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700" b="1" dirty="0">
                <a:latin typeface="Arial" panose="020B0604020202020204" pitchFamily="34" charset="0"/>
                <a:cs typeface="Arial" panose="020B0604020202020204" pitchFamily="34" charset="0"/>
              </a:rPr>
              <a:t>בדיקות הנובעות משינויים</a:t>
            </a:r>
            <a:endParaRPr lang="ru-RU" sz="1700" b="1" dirty="0">
              <a:latin typeface="Arial" panose="020B0604020202020204" pitchFamily="34" charset="0"/>
              <a:cs typeface="Arial" panose="020B0604020202020204" pitchFamily="34" charset="0"/>
            </a:endParaRPr>
          </a:p>
          <a:p>
            <a:pPr algn="r" rtl="1">
              <a:lnSpc>
                <a:spcPct val="150000"/>
              </a:lnSpc>
            </a:pPr>
            <a:r>
              <a:rPr lang="he-IL" sz="1700" b="1" dirty="0">
                <a:latin typeface="Arial" panose="020B0604020202020204" pitchFamily="34" charset="0"/>
                <a:cs typeface="Arial" panose="020B0604020202020204" pitchFamily="34" charset="0"/>
              </a:rPr>
              <a:t>רמות הבדיקה</a:t>
            </a:r>
            <a:endParaRPr lang="he-IL" sz="17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בדיקות הנובעות משינויים מתבצעות בכל רמות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בדיקות תפקודיות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בדיקות מבניות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בדיקות מאפיינים לא תפקודיים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שילוב של כל אלו</a:t>
            </a:r>
          </a:p>
          <a:p>
            <a:pPr algn="r" rtl="1">
              <a:lnSpc>
                <a:spcPct val="150000"/>
              </a:lnSpc>
            </a:pPr>
            <a:r>
              <a:rPr lang="he-IL" sz="1200" dirty="0">
                <a:latin typeface="Arial" panose="020B0604020202020204" pitchFamily="34" charset="0"/>
                <a:cs typeface="Arial" panose="020B0604020202020204" pitchFamily="34" charset="0"/>
              </a:rPr>
              <a:t>דרישות על שינויים מתוארות: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 דרישות עסקיות </a:t>
            </a:r>
            <a:r>
              <a:rPr lang="en-US" sz="1200" dirty="0">
                <a:latin typeface="Arial" panose="020B0604020202020204" pitchFamily="34" charset="0"/>
                <a:cs typeface="Arial" panose="020B0604020202020204" pitchFamily="34" charset="0"/>
              </a:rPr>
              <a:t>requirements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specifications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באפוסים - </a:t>
            </a:r>
            <a:r>
              <a:rPr lang="en-US" sz="1200" dirty="0">
                <a:latin typeface="Arial" panose="020B0604020202020204" pitchFamily="34" charset="0"/>
                <a:cs typeface="Arial" panose="020B0604020202020204" pitchFamily="34" charset="0"/>
              </a:rPr>
              <a:t>epics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בסיפורי 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במקרי שימוש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במפרטים פונקציונליים מתועדים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3882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4108</TotalTime>
  <Words>774</Words>
  <Application>Microsoft Office PowerPoint</Application>
  <PresentationFormat>Widescreen</PresentationFormat>
  <Paragraphs>104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Arial-BoldMT</vt:lpstr>
      <vt:lpstr>Calibri</vt:lpstr>
      <vt:lpstr>Calibri Light</vt:lpstr>
      <vt:lpstr>Sagona ExtraLight</vt:lpstr>
      <vt:lpstr>Speak Pro</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23</cp:revision>
  <dcterms:created xsi:type="dcterms:W3CDTF">2022-03-07T11:44:47Z</dcterms:created>
  <dcterms:modified xsi:type="dcterms:W3CDTF">2022-09-14T12:15:15Z</dcterms:modified>
</cp:coreProperties>
</file>